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/>
    <p:restoredTop sz="94647"/>
  </p:normalViewPr>
  <p:slideViewPr>
    <p:cSldViewPr snapToGrid="0" snapToObjects="1">
      <p:cViewPr varScale="1">
        <p:scale>
          <a:sx n="138" d="100"/>
          <a:sy n="138" d="100"/>
        </p:scale>
        <p:origin x="2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09B69-2690-8743-B9A1-A57149A4648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6F06-B9E4-DE42-9605-7C537C352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7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0B0A-ECC5-8345-957C-38CE0902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9045E-64B6-A244-8362-935C340D4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69ECD-0B99-7044-B6C6-991672FB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06D-EF33-8947-B284-5B949C886DBB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7C7AC-0093-AB48-A4E3-35B8C80DD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560AE-B9FB-644B-B1B9-DA842F25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3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BCA4-B48F-E44E-8CB9-EAABE139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6E268-CC9C-4540-9052-A62EAAF76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7187B-0F59-5B43-84CE-94276D12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1DDE-599A-BB44-B4F9-C24B7376ECB1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A717E-F338-2D40-AD93-677A8EB0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0990E-FE71-394D-AC91-1EF389E0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F6685-125B-FA48-A78D-B664BFF70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8042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AB005-2994-894F-B0F6-54F6B27A7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CA52E-CCBD-574E-8303-CF4E3AD7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78F9-9892-AC4F-9CD9-78513BDA41C4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94AA-0D71-9D40-9C17-724EA1D3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5FD32-39FA-F14B-953E-075F8987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829B-FB8D-B94B-AC83-47EEBB46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E277-F2D4-0E4A-BFCE-D6AA167C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DF5A-E010-E542-A91F-92C7D3E9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A3B0-66A9-8945-BD02-89A5E7A24B71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E6A1D-7E78-B24E-8A44-8BE1D253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0A2A1-2DF3-4241-822C-732A20D9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636D-BECB-CA45-8C47-A20195DD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324F5-39C3-CD45-B80C-17F4940D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61DE1-DFCE-EE42-908D-E85495F8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CF40-E69D-FB44-9C33-EA6782FC8202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4992-2AFA-0C4A-AD4E-C88F6499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CED8-9529-1C4F-B794-7999F668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5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081E-D5F3-3C47-834E-A500B6BC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024A4-C8EB-D644-B19C-240850F5A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56334-21B5-E949-BEC8-8C8D118D1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E403B-7C64-0C42-9584-C3143CE1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8D9-0719-E842-A48F-24B62AD67441}" type="datetime1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CFF20-BEAE-5040-82DF-05E36DE7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5EA65-FF94-9044-9766-830F0D1A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8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1771-50E7-2648-810E-A2D6497F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413809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7E9AA-F23C-774F-9F51-EDB51FAD9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34C29-AF96-9B40-A135-DBC281689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01B03-3805-0148-B0E5-EA3A01D95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6E52-0D05-CA4A-B7D6-31DE5D489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4A2B44-EBB8-794B-BBE8-0E325DA2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CE23-4FC2-3E42-8AC1-B3B59EB7243D}" type="datetime1">
              <a:rPr lang="en-US" smtClean="0"/>
              <a:t>12/19/18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213DE9-FD9B-4440-9788-46938243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D2612-786A-CD4A-BF0C-A053D72B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1C74-EFF9-0346-B49B-33A98B27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90504-6B58-D848-BC11-CF799F03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594-486F-6F4F-B786-17C9C3C488E8}" type="datetime1">
              <a:rPr lang="en-US" smtClean="0"/>
              <a:t>12/19/18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73671-6B67-F54B-9D33-1B133213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9FAC5-639E-5D4F-8015-A5AB34E9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70804-431D-F045-BB30-0F7B9432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7ED7-ED0D-5843-9CB7-1ED1A38EDEE1}" type="datetime1">
              <a:rPr lang="en-US" smtClean="0"/>
              <a:t>12/19/18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78D1F-E4C2-AA4F-B2DB-660ABE0A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90879-2251-174E-BCAF-F53B3328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0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CF2D-BFBD-F045-AEB6-232BB66B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F7B14-263D-774A-BDB0-C1AB35A0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F9493-D9E2-9E41-AE3C-6E4771493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B76D6-2807-CE43-9B02-48954657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C212-32A9-CA45-8650-DF106D25F0BF}" type="datetime1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04588-9B14-EB41-B117-7D131FB3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4A53A-AEFE-2C44-B50F-E26C23C9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9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8137-07AF-A844-AC24-9EB7B670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1EF74-FDFA-3649-B459-E0376150B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CE19D-1252-5B45-9C89-64A471F6F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7076E-9EFD-7E45-B686-2432318B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166-0972-C549-8E0B-4F67BA8C9BB2}" type="datetime1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48D03-88C6-8C4B-844D-1DDBE75E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Zachary Ferguson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FC699-FC28-8841-8CC2-3F00DDE3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9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971B5-0774-4E44-9523-95886E26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13B3E-A64F-8A4C-A420-F463FFDD4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32EBE-ACDA-6B4A-93A9-9D2F04A37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181D7-4865-3543-9478-A640ED76B856}" type="datetime1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B0843-2B74-774A-B6A4-F1B7C38F8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Zachary Ferguson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87525-1460-7144-B0FB-15AFC472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DDCB4-8DC3-A544-8C7E-0D2C24E72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hf sldNum="0" hdr="0" dt="0"/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18" Type="http://schemas.openxmlformats.org/officeDocument/2006/relationships/image" Target="../media/image35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5" Type="http://schemas.openxmlformats.org/officeDocument/2006/relationships/image" Target="../media/image7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15509" y="5188371"/>
            <a:ext cx="6219963" cy="215313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4E9F7-9C8A-0E4E-AD07-92EE716FF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7861" y="5374207"/>
            <a:ext cx="5634354" cy="976969"/>
          </a:xfrm>
        </p:spPr>
        <p:txBody>
          <a:bodyPr>
            <a:normAutofit/>
          </a:bodyPr>
          <a:lstStyle/>
          <a:p>
            <a:pPr algn="l"/>
            <a:r>
              <a:rPr lang="en-US" sz="3000">
                <a:solidFill>
                  <a:srgbClr val="FFFFFF"/>
                </a:solidFill>
              </a:rPr>
              <a:t>Style Transfer with Facial Preservation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130C2-E286-3140-B3E2-139BD8E0E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7861" y="6617552"/>
            <a:ext cx="5634354" cy="457582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solidFill>
                  <a:srgbClr val="E7E6E6"/>
                </a:solidFill>
              </a:rPr>
              <a:t>Zachary Ferguson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85A537-0FE3-4D42-A042-1A45EE82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5" b="-6"/>
          <a:stretch/>
        </p:blipFill>
        <p:spPr>
          <a:xfrm>
            <a:off x="6668435" y="364630"/>
            <a:ext cx="3132995" cy="22786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C444B3-BB31-244B-ACC1-0ED00E3B3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2" r="35852"/>
          <a:stretch/>
        </p:blipFill>
        <p:spPr>
          <a:xfrm>
            <a:off x="3467102" y="364629"/>
            <a:ext cx="3129615" cy="4659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697227-6991-0240-9220-79DE4CA66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65" b="2"/>
          <a:stretch/>
        </p:blipFill>
        <p:spPr>
          <a:xfrm>
            <a:off x="240662" y="364629"/>
            <a:ext cx="3133337" cy="227862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C18315-EFCD-7644-AE4F-DCA4F45DB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5" r="2" b="19968"/>
          <a:stretch/>
        </p:blipFill>
        <p:spPr>
          <a:xfrm>
            <a:off x="262048" y="2745043"/>
            <a:ext cx="3130677" cy="2282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E1841-363C-5341-9CB6-447EE91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68" b="-4"/>
          <a:stretch/>
        </p:blipFill>
        <p:spPr>
          <a:xfrm>
            <a:off x="6668435" y="2755932"/>
            <a:ext cx="3133336" cy="226774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3945" y="6453309"/>
            <a:ext cx="452628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E2BDE71A-6DCB-3443-9DC7-A169B4D17E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15" r="2" b="18694"/>
          <a:stretch/>
        </p:blipFill>
        <p:spPr>
          <a:xfrm>
            <a:off x="262048" y="5129144"/>
            <a:ext cx="3130677" cy="22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5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DF01-1822-E646-9832-69DC2404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Style Transfer with Facial Preservation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621E0-B4EA-5841-A553-6DEB77E24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Style Transfer:</a:t>
            </a:r>
          </a:p>
          <a:p>
            <a:pPr lvl="1"/>
            <a:r>
              <a:rPr lang="en-US" sz="2400" dirty="0"/>
              <a:t>Transfer the style from one image onto the content of another image</a:t>
            </a:r>
          </a:p>
          <a:p>
            <a:r>
              <a:rPr lang="en-US" sz="2400" dirty="0"/>
              <a:t>Our Goal:</a:t>
            </a:r>
          </a:p>
          <a:p>
            <a:pPr lvl="1"/>
            <a:r>
              <a:rPr lang="en-US" sz="2400" dirty="0"/>
              <a:t>Extend the standard style transfer methodology to accommodate target content preservation (faces to start with)</a:t>
            </a:r>
          </a:p>
          <a:p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5A691D-D299-B14B-B0B2-44B95B1DB560}"/>
              </a:ext>
            </a:extLst>
          </p:cNvPr>
          <p:cNvGrpSpPr/>
          <p:nvPr/>
        </p:nvGrpSpPr>
        <p:grpSpPr>
          <a:xfrm>
            <a:off x="691513" y="4860000"/>
            <a:ext cx="8675372" cy="1943914"/>
            <a:chOff x="691514" y="3680774"/>
            <a:chExt cx="8675372" cy="19439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405A09-FB14-8448-ADFF-906BD7493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514" y="3685714"/>
              <a:ext cx="2326348" cy="19340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99AF82-3B59-E24C-8F18-75FF8F80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424" y="3685714"/>
              <a:ext cx="2908462" cy="19389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7883DA-EB21-424A-8B89-3D4A0A7F2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3912" y="3680774"/>
              <a:ext cx="2908462" cy="193897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599E20-7F5D-1944-84A1-2CC3D0709B5F}"/>
                </a:ext>
              </a:extLst>
            </p:cNvPr>
            <p:cNvSpPr txBox="1"/>
            <p:nvPr/>
          </p:nvSpPr>
          <p:spPr>
            <a:xfrm>
              <a:off x="2963978" y="4383651"/>
              <a:ext cx="373820" cy="549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970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8B0CAC-808E-2D42-8B95-5056B154C087}"/>
                </a:ext>
              </a:extLst>
            </p:cNvPr>
            <p:cNvSpPr txBox="1"/>
            <p:nvPr/>
          </p:nvSpPr>
          <p:spPr>
            <a:xfrm>
              <a:off x="6154667" y="4383651"/>
              <a:ext cx="373820" cy="549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7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18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0832-90AC-7242-9CE1-D94B14AC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Fast Style Transfer (Johnson et al.)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8725-2A15-0049-8429-37419AAE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perceptual loss to train an image transformation network to learn style transfer</a:t>
            </a:r>
          </a:p>
          <a:p>
            <a:r>
              <a:rPr lang="en-US" sz="2400" dirty="0"/>
              <a:t>Learn an image transformation network for a single style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A65F3-3DA2-2F4E-BE6F-220EB64E7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60" y="3475428"/>
            <a:ext cx="8702025" cy="30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FA65-4511-0946-BCDD-DF1788C8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Perceptual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33CD-F315-CE46-86E0-DADA5088F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1862564"/>
            <a:ext cx="8675370" cy="4931516"/>
          </a:xfrm>
        </p:spPr>
        <p:txBody>
          <a:bodyPr>
            <a:normAutofit/>
          </a:bodyPr>
          <a:lstStyle/>
          <a:p>
            <a:r>
              <a:rPr lang="en-US" sz="2400" dirty="0"/>
              <a:t>Use a pretrained image classification network to quantify the perceptual difference of two images</a:t>
            </a:r>
          </a:p>
          <a:p>
            <a:r>
              <a:rPr lang="en-US" sz="2400" dirty="0"/>
              <a:t>Activation layers of a convolutional neural network contain a high level understanding of the </a:t>
            </a:r>
          </a:p>
          <a:p>
            <a:pPr lvl="1"/>
            <a:r>
              <a:rPr lang="en-US" sz="2400" dirty="0"/>
              <a:t>style (earlier layers)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content (later layers)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C09C2-2C16-1F4C-B651-32E2BBF6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23" y="6214987"/>
            <a:ext cx="5039751" cy="48575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D95B65-7ECB-8A43-90FE-6EA0B3895B89}"/>
              </a:ext>
            </a:extLst>
          </p:cNvPr>
          <p:cNvGrpSpPr/>
          <p:nvPr/>
        </p:nvGrpSpPr>
        <p:grpSpPr>
          <a:xfrm>
            <a:off x="2448424" y="3803487"/>
            <a:ext cx="5161550" cy="1553506"/>
            <a:chOff x="2448424" y="4216442"/>
            <a:chExt cx="5161550" cy="15535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3424F5-338C-2A44-AA44-6E3BD5F3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8701" y="5327561"/>
              <a:ext cx="4180998" cy="4423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6A4547-28A9-2347-AFE9-E43A1CBBD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8424" y="4216442"/>
              <a:ext cx="5161550" cy="825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56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7BE4-5650-7A48-A674-3831AFA4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102722"/>
            <a:ext cx="8675370" cy="1652536"/>
          </a:xfrm>
        </p:spPr>
        <p:txBody>
          <a:bodyPr>
            <a:normAutofit/>
          </a:bodyPr>
          <a:lstStyle/>
          <a:p>
            <a:r>
              <a:rPr lang="en-US" sz="3600" dirty="0"/>
              <a:t>Results of Style Transfer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1A137B-CA39-E942-8B7A-6101A042D47E}"/>
              </a:ext>
            </a:extLst>
          </p:cNvPr>
          <p:cNvGrpSpPr/>
          <p:nvPr/>
        </p:nvGrpSpPr>
        <p:grpSpPr>
          <a:xfrm>
            <a:off x="595951" y="1358893"/>
            <a:ext cx="8465633" cy="5912015"/>
            <a:chOff x="595951" y="1258685"/>
            <a:chExt cx="8465633" cy="59120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E82FB8-386B-454D-856A-0E13558EFB9B}"/>
                </a:ext>
              </a:extLst>
            </p:cNvPr>
            <p:cNvGrpSpPr/>
            <p:nvPr/>
          </p:nvGrpSpPr>
          <p:grpSpPr>
            <a:xfrm>
              <a:off x="996816" y="1610640"/>
              <a:ext cx="8064768" cy="5560060"/>
              <a:chOff x="1809115" y="1798530"/>
              <a:chExt cx="8064768" cy="5560060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140B80D-335B-4149-88D8-6E3EC33FD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9115" y="1798530"/>
                <a:ext cx="6440170" cy="5560060"/>
              </a:xfrm>
              <a:prstGeom prst="rect">
                <a:avLst/>
              </a:prstGeom>
            </p:spPr>
          </p:pic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D19F739-1731-4A4F-B761-C4D8BBFC0B98}"/>
                  </a:ext>
                </a:extLst>
              </p:cNvPr>
              <p:cNvGrpSpPr/>
              <p:nvPr/>
            </p:nvGrpSpPr>
            <p:grpSpPr>
              <a:xfrm>
                <a:off x="8280816" y="2203905"/>
                <a:ext cx="1593067" cy="5154685"/>
                <a:chOff x="8249284" y="2203905"/>
                <a:chExt cx="1593067" cy="5154685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151B8FC-E930-DF4F-B408-A7FC32DB34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49285" y="5769041"/>
                  <a:ext cx="1589549" cy="158954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9659541E-2A77-5043-905D-EECC8A181D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49285" y="3425824"/>
                  <a:ext cx="1593066" cy="110822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84E32FD-C3EA-4C4B-B6FA-382732E057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9286" y="4556335"/>
                  <a:ext cx="1587220" cy="1190415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0B5AD57-C6A8-F843-A11B-0EAB38C38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49284" y="2203905"/>
                  <a:ext cx="1587220" cy="1196519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46FA80-30EA-AD41-83F6-BD5C32836FEC}"/>
                </a:ext>
              </a:extLst>
            </p:cNvPr>
            <p:cNvSpPr txBox="1"/>
            <p:nvPr/>
          </p:nvSpPr>
          <p:spPr>
            <a:xfrm>
              <a:off x="4350328" y="1258685"/>
              <a:ext cx="135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Style Images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0D15DC-C772-684D-826F-D9DEA007FA0E}"/>
                </a:ext>
              </a:extLst>
            </p:cNvPr>
            <p:cNvSpPr txBox="1"/>
            <p:nvPr/>
          </p:nvSpPr>
          <p:spPr>
            <a:xfrm rot="16200000">
              <a:off x="-46373" y="5210699"/>
              <a:ext cx="1653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Content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57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9D05-6D1D-8F43-BB0B-6B411C53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Extension: Face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3CCB-F01A-0C4B-A85C-441D3C186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1623285"/>
            <a:ext cx="8675370" cy="4931516"/>
          </a:xfrm>
        </p:spPr>
        <p:txBody>
          <a:bodyPr>
            <a:normAutofit/>
          </a:bodyPr>
          <a:lstStyle/>
          <a:p>
            <a:r>
              <a:rPr lang="en-US" sz="2400" dirty="0"/>
              <a:t>Use “Joint Face Detection and Alignment using Multi-task Cascaded Convolutional Networks” to find faces (Zhang et al. 2016)</a:t>
            </a:r>
          </a:p>
          <a:p>
            <a:r>
              <a:rPr lang="en-US" sz="2400" dirty="0"/>
              <a:t>Use </a:t>
            </a:r>
            <a:r>
              <a:rPr lang="en-US" sz="2400" i="1" dirty="0" err="1"/>
              <a:t>OpenFace</a:t>
            </a:r>
            <a:r>
              <a:rPr lang="en-US" sz="2400" dirty="0"/>
              <a:t> to compute a face descriptor (Amos et al. 2016)</a:t>
            </a:r>
          </a:p>
          <a:p>
            <a:r>
              <a:rPr lang="en-US" sz="2400" dirty="0"/>
              <a:t>The face loss is then the squared distance between descriptors of the face in the original image and the stylized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D9D86C-C668-6447-A9B8-45B633D7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88" y="3738169"/>
            <a:ext cx="6870024" cy="34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9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0CE6-97E2-7340-8275-95FA7B9F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Results of Facial Preservation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DBF444-CA68-5F4C-AC3B-8DF783E59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871" y="5868818"/>
            <a:ext cx="1230631" cy="119880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88C40F-52C6-E044-A4CC-08F05DD9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38" y="5881520"/>
            <a:ext cx="1217592" cy="1186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EF36C-4129-F345-ADAC-5A1BDAED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7" y="5868818"/>
            <a:ext cx="1236184" cy="1198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79BDAB-FE4F-8D4F-A24B-6A6E73CE9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68" y="4244042"/>
            <a:ext cx="1219511" cy="1628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E41FB6-2917-C14B-A8B6-5E14B2C50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139" y="4236672"/>
            <a:ext cx="1224119" cy="16354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555C5A-4412-EA41-A4D7-67CA982DD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015" y="4236669"/>
            <a:ext cx="1224119" cy="16354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B86B2-4E6D-684E-9DF8-7B3D87AA3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2088" y="3907058"/>
            <a:ext cx="1771847" cy="13461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519B1C-0802-9948-AABC-159E10CF73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3935" y="3909680"/>
            <a:ext cx="1778954" cy="13515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192C2-BC8B-FA48-8307-4300DB5D49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8605" y="3907802"/>
            <a:ext cx="1783483" cy="13532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EF571D-513C-F247-B19A-EEF1297AD8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5939" y="5253246"/>
            <a:ext cx="1781525" cy="10113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04B17F-03CA-8B48-8691-2899139F9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1364" y="5255437"/>
            <a:ext cx="1781525" cy="10113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DAFB79-6A06-304D-932F-D68AF32CB8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9966" y="5253247"/>
            <a:ext cx="1793868" cy="10113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73324A-E5B0-2844-8B1C-5FC255144A61}"/>
              </a:ext>
            </a:extLst>
          </p:cNvPr>
          <p:cNvSpPr txBox="1"/>
          <p:nvPr/>
        </p:nvSpPr>
        <p:spPr>
          <a:xfrm>
            <a:off x="1970870" y="3919468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Without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E50AA1-B554-CE4E-B622-2AE95AA5CC5A}"/>
              </a:ext>
            </a:extLst>
          </p:cNvPr>
          <p:cNvSpPr txBox="1"/>
          <p:nvPr/>
        </p:nvSpPr>
        <p:spPr>
          <a:xfrm>
            <a:off x="3325197" y="395591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E8EEB-5CF9-A841-81A0-52D5613C0D30}"/>
              </a:ext>
            </a:extLst>
          </p:cNvPr>
          <p:cNvSpPr txBox="1"/>
          <p:nvPr/>
        </p:nvSpPr>
        <p:spPr>
          <a:xfrm>
            <a:off x="6478495" y="3589856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Without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B19BF9-5402-A14A-87D5-CB94E526ACEF}"/>
              </a:ext>
            </a:extLst>
          </p:cNvPr>
          <p:cNvSpPr txBox="1"/>
          <p:nvPr/>
        </p:nvSpPr>
        <p:spPr>
          <a:xfrm>
            <a:off x="8377535" y="359748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With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908C516-0F3D-6F4E-B284-8E49838917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70630" y="2064668"/>
            <a:ext cx="1307865" cy="13209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365375-59B3-4C41-B747-E04B6DDBA2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6665" y="2060453"/>
            <a:ext cx="1593964" cy="13251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9ABFAB8-F9BF-BC49-B0E0-566EC6720BB2}"/>
              </a:ext>
            </a:extLst>
          </p:cNvPr>
          <p:cNvSpPr txBox="1"/>
          <p:nvPr/>
        </p:nvSpPr>
        <p:spPr>
          <a:xfrm>
            <a:off x="4625884" y="175056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Styles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C54AF5-4DD5-064B-A947-4AA389B599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17255" y="6264329"/>
            <a:ext cx="1793868" cy="101054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E7087EA-3EF1-AC48-8EC2-0837B80F9D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8498" y="6264632"/>
            <a:ext cx="1780588" cy="10030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305046-A86B-D54F-B426-C8EA8B4583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01831" y="6256309"/>
            <a:ext cx="1798910" cy="10113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5E312A-5EC8-7640-8496-51521CC77D41}"/>
              </a:ext>
            </a:extLst>
          </p:cNvPr>
          <p:cNvSpPr txBox="1"/>
          <p:nvPr/>
        </p:nvSpPr>
        <p:spPr>
          <a:xfrm>
            <a:off x="765808" y="3928892"/>
            <a:ext cx="777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Content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406BA-FE05-174D-8CCC-4CDA31AB3097}"/>
              </a:ext>
            </a:extLst>
          </p:cNvPr>
          <p:cNvSpPr txBox="1"/>
          <p:nvPr/>
        </p:nvSpPr>
        <p:spPr>
          <a:xfrm>
            <a:off x="4721046" y="3599212"/>
            <a:ext cx="777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9232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6C91-8D54-8744-96B9-2478F96E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Quantitative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DFE22-52DE-C140-80D9-E505C5C7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can measure the results of facial preservation by computing the face loss over a face data set (VGGFace2)</a:t>
            </a:r>
          </a:p>
          <a:p>
            <a:r>
              <a:rPr lang="en-US" sz="2400" dirty="0"/>
              <a:t>Plot the difference between face loss with and without facial preservation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73A64F-4A28-F04D-8A5B-339415DB7AD0}"/>
              </a:ext>
            </a:extLst>
          </p:cNvPr>
          <p:cNvGrpSpPr/>
          <p:nvPr/>
        </p:nvGrpSpPr>
        <p:grpSpPr>
          <a:xfrm>
            <a:off x="461007" y="4102949"/>
            <a:ext cx="9136386" cy="2439015"/>
            <a:chOff x="585189" y="3720177"/>
            <a:chExt cx="9136386" cy="24390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63250E-37F4-A149-A4EC-8BEC1A70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89" y="3725637"/>
              <a:ext cx="4715428" cy="24280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A09D6D-E8EC-0A49-A242-7B6C5947D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6147" y="3720177"/>
              <a:ext cx="4715428" cy="2439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25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24CA-2B08-194E-B169-FDF56D59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Limitation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806C1-3A17-1E42-8976-0B58C23B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Others have extended Fast Neural Style Transfer to allow for multiple and arbitrary styles per trained model</a:t>
            </a:r>
          </a:p>
          <a:p>
            <a:r>
              <a:rPr lang="en-US" sz="2800" dirty="0"/>
              <a:t>Could improve the face preservation by using “attention” to focus the loss network on faces rather than general image classification</a:t>
            </a:r>
            <a:endParaRPr lang="en-US" sz="2140" dirty="0"/>
          </a:p>
          <a:p>
            <a:pPr lvl="1"/>
            <a:r>
              <a:rPr lang="en-US" sz="2470" dirty="0"/>
              <a:t>Face Attention Network: An Effective Face Detector for the Occluded Faces (Wang et al. 2017)</a:t>
            </a:r>
          </a:p>
          <a:p>
            <a:r>
              <a:rPr lang="en-US" sz="2800" dirty="0"/>
              <a:t>Training time is greatly increased with the addition of the face loss network</a:t>
            </a:r>
          </a:p>
          <a:p>
            <a:pPr lvl="1"/>
            <a:r>
              <a:rPr lang="en-US" sz="2470" dirty="0"/>
              <a:t>MTCNN and </a:t>
            </a:r>
            <a:r>
              <a:rPr lang="en-US" sz="2470" dirty="0" err="1"/>
              <a:t>OpenFace</a:t>
            </a:r>
            <a:r>
              <a:rPr lang="en-US" sz="2470" dirty="0"/>
              <a:t> slow the optimization loop</a:t>
            </a:r>
          </a:p>
          <a:p>
            <a:r>
              <a:rPr lang="en-US" sz="2800" dirty="0"/>
              <a:t>Train on a face dataset instead of a general image dataset</a:t>
            </a:r>
          </a:p>
        </p:txBody>
      </p:sp>
    </p:spTree>
    <p:extLst>
      <p:ext uri="{BB962C8B-B14F-4D97-AF65-F5344CB8AC3E}">
        <p14:creationId xmlns:p14="http://schemas.microsoft.com/office/powerpoint/2010/main" val="211088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328</Words>
  <Application>Microsoft Macintosh PowerPoint</Application>
  <PresentationFormat>Custom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Style Transfer with Facial Preservation</vt:lpstr>
      <vt:lpstr>Style Transfer with Facial Preservation</vt:lpstr>
      <vt:lpstr>Fast Style Transfer (Johnson et al.)</vt:lpstr>
      <vt:lpstr>Perceptual Loss</vt:lpstr>
      <vt:lpstr>Results of Style Transfer</vt:lpstr>
      <vt:lpstr>Extension: Face Loss</vt:lpstr>
      <vt:lpstr>Results of Facial Preservation</vt:lpstr>
      <vt:lpstr>Quantitative Results</vt:lpstr>
      <vt:lpstr>Limitation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 with Facial Preservation</dc:title>
  <dc:creator>Zachary Ferguson</dc:creator>
  <cp:lastModifiedBy>Zachary Ferguson</cp:lastModifiedBy>
  <cp:revision>1</cp:revision>
  <dcterms:created xsi:type="dcterms:W3CDTF">2018-12-20T21:21:47Z</dcterms:created>
  <dcterms:modified xsi:type="dcterms:W3CDTF">2018-12-20T21:24:49Z</dcterms:modified>
</cp:coreProperties>
</file>